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565763" cy="43565763"/>
  <p:notesSz cx="6858000" cy="9144000"/>
  <p:defaultTextStyle>
    <a:defPPr>
      <a:defRPr lang="en-US"/>
    </a:defPPr>
    <a:lvl1pPr marL="0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489454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4978908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468362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9957816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447270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4936724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426178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19915632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A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" d="100"/>
          <a:sy n="14" d="100"/>
        </p:scale>
        <p:origin x="-1776" y="-102"/>
      </p:cViewPr>
      <p:guideLst>
        <p:guide orient="horz" pos="13722"/>
        <p:guide pos="13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7432" y="13533627"/>
            <a:ext cx="37030899" cy="93384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4865" y="24687266"/>
            <a:ext cx="30496034" cy="11133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89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6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4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26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1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490975" y="11083053"/>
            <a:ext cx="46697052" cy="2361324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7123" y="11083053"/>
            <a:ext cx="139387753" cy="2361324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395" y="27995040"/>
            <a:ext cx="37030899" cy="8652645"/>
          </a:xfrm>
        </p:spPr>
        <p:txBody>
          <a:bodyPr anchor="t"/>
          <a:lstStyle>
            <a:lvl1pPr algn="l">
              <a:defRPr sz="218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1395" y="18465033"/>
            <a:ext cx="37030899" cy="9530007"/>
          </a:xfrm>
        </p:spPr>
        <p:txBody>
          <a:bodyPr anchor="b"/>
          <a:lstStyle>
            <a:lvl1pPr marL="0" indent="0">
              <a:buNone/>
              <a:defRPr sz="10900">
                <a:solidFill>
                  <a:schemeClr val="tx1">
                    <a:tint val="75000"/>
                  </a:schemeClr>
                </a:solidFill>
              </a:defRPr>
            </a:lvl1pPr>
            <a:lvl2pPr marL="2489454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978908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3pPr>
            <a:lvl4pPr marL="7468362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4pPr>
            <a:lvl5pPr marL="9957816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5pPr>
            <a:lvl6pPr marL="1244727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6pPr>
            <a:lvl7pPr marL="14936724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7pPr>
            <a:lvl8pPr marL="1742617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8pPr>
            <a:lvl9pPr marL="19915632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7123" y="64572128"/>
            <a:ext cx="93038622" cy="182643407"/>
          </a:xfrm>
        </p:spPr>
        <p:txBody>
          <a:bodyPr/>
          <a:lstStyle>
            <a:lvl1pPr>
              <a:defRPr sz="152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1844" y="64572128"/>
            <a:ext cx="93046183" cy="182643407"/>
          </a:xfrm>
        </p:spPr>
        <p:txBody>
          <a:bodyPr/>
          <a:lstStyle>
            <a:lvl1pPr>
              <a:defRPr sz="152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88" y="1744650"/>
            <a:ext cx="39209187" cy="726096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8288" y="9751876"/>
            <a:ext cx="19249111" cy="4064118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89454" indent="0">
              <a:buNone/>
              <a:defRPr sz="10900" b="1"/>
            </a:lvl2pPr>
            <a:lvl3pPr marL="4978908" indent="0">
              <a:buNone/>
              <a:defRPr sz="9800" b="1"/>
            </a:lvl3pPr>
            <a:lvl4pPr marL="7468362" indent="0">
              <a:buNone/>
              <a:defRPr sz="8700" b="1"/>
            </a:lvl4pPr>
            <a:lvl5pPr marL="9957816" indent="0">
              <a:buNone/>
              <a:defRPr sz="8700" b="1"/>
            </a:lvl5pPr>
            <a:lvl6pPr marL="12447270" indent="0">
              <a:buNone/>
              <a:defRPr sz="8700" b="1"/>
            </a:lvl6pPr>
            <a:lvl7pPr marL="14936724" indent="0">
              <a:buNone/>
              <a:defRPr sz="8700" b="1"/>
            </a:lvl7pPr>
            <a:lvl8pPr marL="17426178" indent="0">
              <a:buNone/>
              <a:defRPr sz="8700" b="1"/>
            </a:lvl8pPr>
            <a:lvl9pPr marL="19915632" indent="0">
              <a:buNone/>
              <a:defRPr sz="8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8288" y="13815994"/>
            <a:ext cx="19249111" cy="25100740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130805" y="9751876"/>
            <a:ext cx="19256672" cy="4064118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89454" indent="0">
              <a:buNone/>
              <a:defRPr sz="10900" b="1"/>
            </a:lvl2pPr>
            <a:lvl3pPr marL="4978908" indent="0">
              <a:buNone/>
              <a:defRPr sz="9800" b="1"/>
            </a:lvl3pPr>
            <a:lvl4pPr marL="7468362" indent="0">
              <a:buNone/>
              <a:defRPr sz="8700" b="1"/>
            </a:lvl4pPr>
            <a:lvl5pPr marL="9957816" indent="0">
              <a:buNone/>
              <a:defRPr sz="8700" b="1"/>
            </a:lvl5pPr>
            <a:lvl6pPr marL="12447270" indent="0">
              <a:buNone/>
              <a:defRPr sz="8700" b="1"/>
            </a:lvl6pPr>
            <a:lvl7pPr marL="14936724" indent="0">
              <a:buNone/>
              <a:defRPr sz="8700" b="1"/>
            </a:lvl7pPr>
            <a:lvl8pPr marL="17426178" indent="0">
              <a:buNone/>
              <a:defRPr sz="8700" b="1"/>
            </a:lvl8pPr>
            <a:lvl9pPr marL="19915632" indent="0">
              <a:buNone/>
              <a:defRPr sz="8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130805" y="13815994"/>
            <a:ext cx="19256672" cy="25100740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90" y="1734563"/>
            <a:ext cx="14332836" cy="7381977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003" y="1734566"/>
            <a:ext cx="24354472" cy="37182172"/>
          </a:xfrm>
        </p:spPr>
        <p:txBody>
          <a:bodyPr/>
          <a:lstStyle>
            <a:lvl1pPr>
              <a:defRPr sz="17400"/>
            </a:lvl1pPr>
            <a:lvl2pPr>
              <a:defRPr sz="15200"/>
            </a:lvl2pPr>
            <a:lvl3pPr>
              <a:defRPr sz="13100"/>
            </a:lvl3pPr>
            <a:lvl4pPr>
              <a:defRPr sz="10900"/>
            </a:lvl4pPr>
            <a:lvl5pPr>
              <a:defRPr sz="10900"/>
            </a:lvl5pPr>
            <a:lvl6pPr>
              <a:defRPr sz="10900"/>
            </a:lvl6pPr>
            <a:lvl7pPr>
              <a:defRPr sz="10900"/>
            </a:lvl7pPr>
            <a:lvl8pPr>
              <a:defRPr sz="10900"/>
            </a:lvl8pPr>
            <a:lvl9pPr>
              <a:defRPr sz="10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8290" y="9116543"/>
            <a:ext cx="14332836" cy="29800195"/>
          </a:xfrm>
        </p:spPr>
        <p:txBody>
          <a:bodyPr/>
          <a:lstStyle>
            <a:lvl1pPr marL="0" indent="0">
              <a:buNone/>
              <a:defRPr sz="7600"/>
            </a:lvl1pPr>
            <a:lvl2pPr marL="2489454" indent="0">
              <a:buNone/>
              <a:defRPr sz="6500"/>
            </a:lvl2pPr>
            <a:lvl3pPr marL="4978908" indent="0">
              <a:buNone/>
              <a:defRPr sz="5400"/>
            </a:lvl3pPr>
            <a:lvl4pPr marL="7468362" indent="0">
              <a:buNone/>
              <a:defRPr sz="4900"/>
            </a:lvl4pPr>
            <a:lvl5pPr marL="9957816" indent="0">
              <a:buNone/>
              <a:defRPr sz="4900"/>
            </a:lvl5pPr>
            <a:lvl6pPr marL="12447270" indent="0">
              <a:buNone/>
              <a:defRPr sz="4900"/>
            </a:lvl6pPr>
            <a:lvl7pPr marL="14936724" indent="0">
              <a:buNone/>
              <a:defRPr sz="4900"/>
            </a:lvl7pPr>
            <a:lvl8pPr marL="17426178" indent="0">
              <a:buNone/>
              <a:defRPr sz="4900"/>
            </a:lvl8pPr>
            <a:lvl9pPr marL="19915632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194" y="30496034"/>
            <a:ext cx="26139458" cy="3600229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39194" y="3892682"/>
            <a:ext cx="26139458" cy="26139458"/>
          </a:xfrm>
        </p:spPr>
        <p:txBody>
          <a:bodyPr/>
          <a:lstStyle>
            <a:lvl1pPr marL="0" indent="0">
              <a:buNone/>
              <a:defRPr sz="17400"/>
            </a:lvl1pPr>
            <a:lvl2pPr marL="2489454" indent="0">
              <a:buNone/>
              <a:defRPr sz="15200"/>
            </a:lvl2pPr>
            <a:lvl3pPr marL="4978908" indent="0">
              <a:buNone/>
              <a:defRPr sz="13100"/>
            </a:lvl3pPr>
            <a:lvl4pPr marL="7468362" indent="0">
              <a:buNone/>
              <a:defRPr sz="10900"/>
            </a:lvl4pPr>
            <a:lvl5pPr marL="9957816" indent="0">
              <a:buNone/>
              <a:defRPr sz="10900"/>
            </a:lvl5pPr>
            <a:lvl6pPr marL="12447270" indent="0">
              <a:buNone/>
              <a:defRPr sz="10900"/>
            </a:lvl6pPr>
            <a:lvl7pPr marL="14936724" indent="0">
              <a:buNone/>
              <a:defRPr sz="10900"/>
            </a:lvl7pPr>
            <a:lvl8pPr marL="17426178" indent="0">
              <a:buNone/>
              <a:defRPr sz="10900"/>
            </a:lvl8pPr>
            <a:lvl9pPr marL="19915632" indent="0">
              <a:buNone/>
              <a:defRPr sz="109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9194" y="34096264"/>
            <a:ext cx="26139458" cy="5112923"/>
          </a:xfrm>
        </p:spPr>
        <p:txBody>
          <a:bodyPr/>
          <a:lstStyle>
            <a:lvl1pPr marL="0" indent="0">
              <a:buNone/>
              <a:defRPr sz="7600"/>
            </a:lvl1pPr>
            <a:lvl2pPr marL="2489454" indent="0">
              <a:buNone/>
              <a:defRPr sz="6500"/>
            </a:lvl2pPr>
            <a:lvl3pPr marL="4978908" indent="0">
              <a:buNone/>
              <a:defRPr sz="5400"/>
            </a:lvl3pPr>
            <a:lvl4pPr marL="7468362" indent="0">
              <a:buNone/>
              <a:defRPr sz="4900"/>
            </a:lvl4pPr>
            <a:lvl5pPr marL="9957816" indent="0">
              <a:buNone/>
              <a:defRPr sz="4900"/>
            </a:lvl5pPr>
            <a:lvl6pPr marL="12447270" indent="0">
              <a:buNone/>
              <a:defRPr sz="4900"/>
            </a:lvl6pPr>
            <a:lvl7pPr marL="14936724" indent="0">
              <a:buNone/>
              <a:defRPr sz="4900"/>
            </a:lvl7pPr>
            <a:lvl8pPr marL="17426178" indent="0">
              <a:buNone/>
              <a:defRPr sz="4900"/>
            </a:lvl8pPr>
            <a:lvl9pPr marL="19915632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8288" y="1744650"/>
            <a:ext cx="39209187" cy="7260961"/>
          </a:xfrm>
          <a:prstGeom prst="rect">
            <a:avLst/>
          </a:prstGeom>
        </p:spPr>
        <p:txBody>
          <a:bodyPr vert="horz" lIns="497891" tIns="248945" rIns="497891" bIns="2489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8288" y="10165348"/>
            <a:ext cx="39209187" cy="28751390"/>
          </a:xfrm>
          <a:prstGeom prst="rect">
            <a:avLst/>
          </a:prstGeom>
        </p:spPr>
        <p:txBody>
          <a:bodyPr vert="horz" lIns="497891" tIns="248945" rIns="497891" bIns="2489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78288" y="40379012"/>
            <a:ext cx="10165345" cy="2319473"/>
          </a:xfrm>
          <a:prstGeom prst="rect">
            <a:avLst/>
          </a:prstGeom>
        </p:spPr>
        <p:txBody>
          <a:bodyPr vert="horz" lIns="497891" tIns="248945" rIns="497891" bIns="248945" rtlCol="0" anchor="ctr"/>
          <a:lstStyle>
            <a:lvl1pPr algn="l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E60B-BE2D-4007-A09F-12E3616C4137}" type="datetimeFigureOut">
              <a:rPr lang="en-CA" smtClean="0"/>
              <a:pPr/>
              <a:t>14/02/2012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84969" y="40379012"/>
            <a:ext cx="13795825" cy="2319473"/>
          </a:xfrm>
          <a:prstGeom prst="rect">
            <a:avLst/>
          </a:prstGeom>
        </p:spPr>
        <p:txBody>
          <a:bodyPr vert="horz" lIns="497891" tIns="248945" rIns="497891" bIns="248945" rtlCol="0" anchor="ctr"/>
          <a:lstStyle>
            <a:lvl1pPr algn="ct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222130" y="40379012"/>
            <a:ext cx="10165345" cy="2319473"/>
          </a:xfrm>
          <a:prstGeom prst="rect">
            <a:avLst/>
          </a:prstGeom>
        </p:spPr>
        <p:txBody>
          <a:bodyPr vert="horz" lIns="497891" tIns="248945" rIns="497891" bIns="248945" rtlCol="0" anchor="ctr"/>
          <a:lstStyle>
            <a:lvl1pPr algn="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50ED-F2E7-4A6A-BE3C-97E9B55466A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8908" rtl="0" eaLnBrk="1" latinLnBrk="0" hangingPunct="1">
        <a:spcBef>
          <a:spcPct val="0"/>
        </a:spcBef>
        <a:buNone/>
        <a:defRPr sz="2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7091" indent="-1867091" algn="l" defTabSz="4978908" rtl="0" eaLnBrk="1" latinLnBrk="0" hangingPunct="1">
        <a:spcBef>
          <a:spcPct val="20000"/>
        </a:spcBef>
        <a:buFont typeface="Arial" pitchFamily="34" charset="0"/>
        <a:buChar char="•"/>
        <a:defRPr sz="17400" kern="1200">
          <a:solidFill>
            <a:schemeClr val="tx1"/>
          </a:solidFill>
          <a:latin typeface="+mn-lt"/>
          <a:ea typeface="+mn-ea"/>
          <a:cs typeface="+mn-cs"/>
        </a:defRPr>
      </a:lvl1pPr>
      <a:lvl2pPr marL="4045363" indent="-1555909" algn="l" defTabSz="4978908" rtl="0" eaLnBrk="1" latinLnBrk="0" hangingPunct="1">
        <a:spcBef>
          <a:spcPct val="20000"/>
        </a:spcBef>
        <a:buFont typeface="Arial" pitchFamily="34" charset="0"/>
        <a:buChar char="–"/>
        <a:defRPr sz="15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635" indent="-1244727" algn="l" defTabSz="4978908" rtl="0" eaLnBrk="1" latinLnBrk="0" hangingPunct="1">
        <a:spcBef>
          <a:spcPct val="20000"/>
        </a:spcBef>
        <a:buFont typeface="Arial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3pPr>
      <a:lvl4pPr marL="8713089" indent="-1244727" algn="l" defTabSz="4978908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4pPr>
      <a:lvl5pPr marL="11202543" indent="-1244727" algn="l" defTabSz="4978908" rtl="0" eaLnBrk="1" latinLnBrk="0" hangingPunct="1">
        <a:spcBef>
          <a:spcPct val="20000"/>
        </a:spcBef>
        <a:buFont typeface="Arial" pitchFamily="34" charset="0"/>
        <a:buChar char="»"/>
        <a:defRPr sz="10900" kern="1200">
          <a:solidFill>
            <a:schemeClr val="tx1"/>
          </a:solidFill>
          <a:latin typeface="+mn-lt"/>
          <a:ea typeface="+mn-ea"/>
          <a:cs typeface="+mn-cs"/>
        </a:defRPr>
      </a:lvl5pPr>
      <a:lvl6pPr marL="13691997" indent="-1244727" algn="l" defTabSz="4978908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6pPr>
      <a:lvl7pPr marL="16181451" indent="-1244727" algn="l" defTabSz="4978908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7pPr>
      <a:lvl8pPr marL="18670905" indent="-1244727" algn="l" defTabSz="4978908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8pPr>
      <a:lvl9pPr marL="21160359" indent="-1244727" algn="l" defTabSz="4978908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89454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978908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468362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957816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936724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6178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915632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Ocean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65763" cy="43565763"/>
          </a:xfrm>
          <a:prstGeom prst="rect">
            <a:avLst/>
          </a:prstGeom>
          <a:ln w="38100" cap="rnd">
            <a:noFill/>
            <a:prstDash val="solid"/>
            <a:rou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76625" y="972569"/>
            <a:ext cx="409725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b="1" dirty="0" smtClean="0">
                <a:solidFill>
                  <a:srgbClr val="FFF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 Networks Canada Observatory: </a:t>
            </a:r>
          </a:p>
          <a:p>
            <a:pPr algn="ctr"/>
            <a:r>
              <a:rPr lang="en-CA" sz="8000" b="1" dirty="0" smtClean="0">
                <a:solidFill>
                  <a:srgbClr val="FFF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Encouraging National and International Marine Science Education Initiatives</a:t>
            </a:r>
          </a:p>
          <a:p>
            <a:pPr algn="ctr"/>
            <a:endParaRPr lang="en-CA" sz="4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48633" y="6445177"/>
            <a:ext cx="14100520" cy="13265169"/>
          </a:xfrm>
          <a:prstGeom prst="rect">
            <a:avLst/>
          </a:prstGeom>
          <a:noFill/>
          <a:ln w="25400"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 smtClean="0">
                <a:solidFill>
                  <a:srgbClr val="FFFA2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Ocean Networks Canada </a:t>
            </a:r>
          </a:p>
          <a:p>
            <a:pPr algn="ctr"/>
            <a:r>
              <a:rPr lang="en-CA" sz="6600" b="1" dirty="0" smtClean="0">
                <a:solidFill>
                  <a:srgbClr val="FFFA2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Observatory:</a:t>
            </a:r>
          </a:p>
          <a:p>
            <a:pPr algn="ctr"/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Consisting of </a:t>
            </a:r>
          </a:p>
          <a:p>
            <a:pPr algn="ctr"/>
            <a:r>
              <a:rPr lang="en-CA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VENUS and NEPTUNE Canada networks</a:t>
            </a:r>
          </a:p>
          <a:p>
            <a:pPr algn="ctr"/>
            <a:endParaRPr lang="en-CA" sz="48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Enabling discovery  through novel research approaches;</a:t>
            </a: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Building a new generation of scientists and engineers;</a:t>
            </a: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Exciting and engaging educators and the public;</a:t>
            </a: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Advancing ocean literacy</a:t>
            </a:r>
          </a:p>
          <a:p>
            <a:endParaRPr lang="en-CA" sz="6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CA" sz="6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CA" sz="5400" dirty="0" smtClean="0"/>
          </a:p>
          <a:p>
            <a:endParaRPr lang="en-CA" sz="6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22241" y="33448177"/>
            <a:ext cx="10945216" cy="60016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 smtClean="0">
                <a:solidFill>
                  <a:srgbClr val="FFFA2C"/>
                </a:solidFill>
              </a:rPr>
              <a:t>Our Invitation</a:t>
            </a:r>
          </a:p>
          <a:p>
            <a:pPr algn="ctr"/>
            <a:endParaRPr lang="en-CA" sz="4800" b="1" dirty="0" smtClean="0">
              <a:solidFill>
                <a:srgbClr val="FFFA2C"/>
              </a:solidFill>
            </a:endParaRPr>
          </a:p>
          <a:p>
            <a:pPr algn="ctr"/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CA" sz="5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We’re eager to explore outreach collaborations of all kinds!</a:t>
            </a:r>
          </a:p>
          <a:p>
            <a:pPr algn="ctr"/>
            <a:endParaRPr lang="en-CA" sz="5400" dirty="0" smtClean="0"/>
          </a:p>
          <a:p>
            <a:pPr algn="ctr"/>
            <a:r>
              <a:rPr lang="en-CA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Contact Us: </a:t>
            </a:r>
          </a:p>
          <a:p>
            <a:pPr algn="ctr"/>
            <a:r>
              <a:rPr lang="en-CA" sz="5400" b="1" u="sng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oceaned@uvic.ca</a:t>
            </a:r>
            <a:r>
              <a:rPr lang="en-CA" sz="48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CA" sz="48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4617" y="27903561"/>
            <a:ext cx="12961440" cy="914096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</a:t>
            </a:r>
            <a:r>
              <a:rPr lang="en-CA" sz="6600" b="1" dirty="0" smtClean="0">
                <a:solidFill>
                  <a:srgbClr val="FFFA2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Canadian Partnerships:</a:t>
            </a:r>
          </a:p>
          <a:p>
            <a:pPr algn="ctr"/>
            <a:endParaRPr lang="en-CA" sz="6600" dirty="0" smtClean="0">
              <a:solidFill>
                <a:srgbClr val="FFFA2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Vancouver  Aquarium</a:t>
            </a: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Let’s Talk Science</a:t>
            </a: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Canadian Museum of Nature</a:t>
            </a: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Maritime Museum of BC</a:t>
            </a: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4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Bamfield</a:t>
            </a: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Marine Sciences Centre</a:t>
            </a: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Brentwood College</a:t>
            </a: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Pearson College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02361" y="5149033"/>
            <a:ext cx="9372600" cy="683264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 smtClean="0">
                <a:solidFill>
                  <a:srgbClr val="FFFA2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Outreach Assets:</a:t>
            </a:r>
          </a:p>
          <a:p>
            <a:pPr algn="ctr"/>
            <a:endParaRPr lang="en-CA" sz="24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Real-time  data</a:t>
            </a:r>
          </a:p>
          <a:p>
            <a:pPr algn="ctr">
              <a:buFont typeface="Arial" pitchFamily="34" charset="0"/>
              <a:buChar char="•"/>
            </a:pPr>
            <a:r>
              <a:rPr lang="en-CA" sz="4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Video (live and archived) </a:t>
            </a:r>
          </a:p>
          <a:p>
            <a:pPr algn="ctr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Hydrophone clips</a:t>
            </a:r>
          </a:p>
          <a:p>
            <a:pPr algn="ctr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Video-conferencing </a:t>
            </a:r>
          </a:p>
          <a:p>
            <a:pPr algn="ctr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Interactive website</a:t>
            </a:r>
          </a:p>
          <a:p>
            <a:pPr algn="ctr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Network of Canadian </a:t>
            </a:r>
          </a:p>
          <a:p>
            <a:pPr algn="ctr"/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educators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43721" y="6373169"/>
            <a:ext cx="11521280" cy="784830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 smtClean="0">
                <a:solidFill>
                  <a:srgbClr val="FFFA2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International Collaborations:</a:t>
            </a:r>
          </a:p>
          <a:p>
            <a:pPr algn="ctr"/>
            <a:endParaRPr lang="en-CA" sz="36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CA" sz="5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COSEE</a:t>
            </a:r>
          </a:p>
          <a:p>
            <a:pPr lvl="1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COSIA course for post secondary students</a:t>
            </a:r>
          </a:p>
          <a:p>
            <a:pPr>
              <a:buFont typeface="Arial" pitchFamily="34" charset="0"/>
              <a:buChar char="•"/>
            </a:pPr>
            <a:r>
              <a:rPr lang="en-CA" sz="4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NAME</a:t>
            </a:r>
          </a:p>
          <a:p>
            <a:pPr lvl="1">
              <a:buFont typeface="Arial" pitchFamily="34" charset="0"/>
              <a:buChar char="•"/>
            </a:pPr>
            <a:r>
              <a:rPr lang="en-CA" sz="4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Board of directors</a:t>
            </a:r>
          </a:p>
          <a:p>
            <a:pPr lvl="1">
              <a:buFont typeface="Arial" pitchFamily="34" charset="0"/>
              <a:buChar char="•"/>
            </a:pPr>
            <a:r>
              <a:rPr lang="en-CA" sz="4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Workshop at conferences</a:t>
            </a:r>
          </a:p>
          <a:p>
            <a:pPr>
              <a:buFont typeface="Arial" pitchFamily="34" charset="0"/>
              <a:buChar char="•"/>
            </a:pPr>
            <a:r>
              <a:rPr lang="en-CA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NANOOS</a:t>
            </a:r>
          </a:p>
          <a:p>
            <a:pPr lvl="1">
              <a:buFont typeface="Arial" pitchFamily="34" charset="0"/>
              <a:buChar char="•"/>
            </a:pPr>
            <a:r>
              <a:rPr lang="en-CA" sz="4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VENUS network data on website</a:t>
            </a:r>
            <a:endParaRPr lang="en-CA" sz="48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67657" y="27903561"/>
            <a:ext cx="13249472" cy="1271117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CA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      </a:t>
            </a:r>
            <a:r>
              <a:rPr lang="en-CA" sz="6600" b="1" dirty="0" smtClean="0">
                <a:solidFill>
                  <a:srgbClr val="FFFA2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Possible Collaborations:</a:t>
            </a:r>
          </a:p>
          <a:p>
            <a:endParaRPr lang="en-CA" sz="4800" b="1" dirty="0" smtClean="0">
              <a:solidFill>
                <a:srgbClr val="FFFA2C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Ocean Science Symposium</a:t>
            </a:r>
            <a:endParaRPr lang="en-CA" sz="24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World Ocean Day 2012/2013</a:t>
            </a:r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Network of post-secondary Ocean Students Societies</a:t>
            </a: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Professional  development </a:t>
            </a:r>
          </a:p>
          <a:p>
            <a:pPr algn="ctr"/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    opportunities for students</a:t>
            </a: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Teacher Workshops</a:t>
            </a:r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CA" sz="2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n-CA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K-12  learning resources</a:t>
            </a:r>
          </a:p>
          <a:p>
            <a:pPr algn="ctr"/>
            <a:endParaRPr lang="en-CA" sz="48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CA" sz="48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CA" sz="48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CA" sz="48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 descr="DSC_4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2769" y="17966457"/>
            <a:ext cx="10548464" cy="6986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DSC_09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95849" y="17966457"/>
            <a:ext cx="10469282" cy="693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1116585" y="5005017"/>
            <a:ext cx="15001081" cy="11665296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16670313" y="4140921"/>
            <a:ext cx="10058400" cy="8509520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5" name="Picture 34" descr="P1000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70913" y="13717985"/>
            <a:ext cx="6048672" cy="8064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28623641" y="39424841"/>
            <a:ext cx="12961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Rick Searle</a:t>
            </a:r>
            <a:r>
              <a:rPr lang="en-CA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Manager , Communications &amp; Engagement</a:t>
            </a:r>
          </a:p>
          <a:p>
            <a:r>
              <a:rPr lang="en-CA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Natasha Ewing</a:t>
            </a:r>
            <a:r>
              <a:rPr lang="en-CA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 K-12 Education Developer</a:t>
            </a:r>
          </a:p>
          <a:p>
            <a:r>
              <a:rPr lang="en-CA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Ellyn Davidson</a:t>
            </a:r>
            <a:r>
              <a:rPr lang="en-CA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Post-Secondary Education Developer</a:t>
            </a:r>
          </a:p>
          <a:p>
            <a:r>
              <a:rPr lang="en-CA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Virginia </a:t>
            </a:r>
            <a:r>
              <a:rPr lang="en-CA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Keast</a:t>
            </a:r>
            <a:r>
              <a:rPr lang="en-CA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Communications &amp; Engagement Officer</a:t>
            </a:r>
            <a:endParaRPr lang="en-CA" sz="44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" name="Picture 24" descr="IMG_61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62201" y="13717985"/>
            <a:ext cx="6038850" cy="805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27399505" y="4933009"/>
            <a:ext cx="15001081" cy="11665296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900561" y="26607417"/>
            <a:ext cx="15001081" cy="11665296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27471513" y="26751433"/>
            <a:ext cx="15001081" cy="11665296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16598305" y="32080025"/>
            <a:ext cx="10058400" cy="8509520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9" name="Picture 38" descr="ONC_02287_logo_centre_horiz_634PCrev_revised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6665" y="38920785"/>
            <a:ext cx="13033448" cy="3604997"/>
          </a:xfrm>
          <a:prstGeom prst="rect">
            <a:avLst/>
          </a:prstGeom>
        </p:spPr>
      </p:pic>
      <p:pic>
        <p:nvPicPr>
          <p:cNvPr id="41" name="Picture 40" descr="IMG_60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78225" y="22430953"/>
            <a:ext cx="11403048" cy="8552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212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onc2</dc:creator>
  <cp:lastModifiedBy>onc2</cp:lastModifiedBy>
  <cp:revision>46</cp:revision>
  <dcterms:created xsi:type="dcterms:W3CDTF">2012-02-13T23:05:36Z</dcterms:created>
  <dcterms:modified xsi:type="dcterms:W3CDTF">2012-02-14T20:17:54Z</dcterms:modified>
</cp:coreProperties>
</file>